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OBJECTIVE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Gathering data.</a:t>
          </a:r>
        </a:p>
        <a:p>
          <a:pPr>
            <a:lnSpc>
              <a:spcPct val="100000"/>
            </a:lnSpc>
          </a:pPr>
          <a:r>
            <a:rPr lang="en-US" dirty="0"/>
            <a:t>Developing methods &amp; functions.</a:t>
          </a:r>
        </a:p>
        <a:p>
          <a:pPr>
            <a:lnSpc>
              <a:spcPct val="100000"/>
            </a:lnSpc>
          </a:pPr>
          <a:r>
            <a:rPr lang="en-US" dirty="0"/>
            <a:t>Obtaining result.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IMPLEMENT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Converting data into array.</a:t>
          </a:r>
        </a:p>
        <a:p>
          <a:pPr>
            <a:lnSpc>
              <a:spcPct val="100000"/>
            </a:lnSpc>
          </a:pPr>
          <a:r>
            <a:rPr lang="en-US" dirty="0"/>
            <a:t>Calculating the distances. </a:t>
          </a:r>
        </a:p>
        <a:p>
          <a:pPr>
            <a:lnSpc>
              <a:spcPct val="100000"/>
            </a:lnSpc>
          </a:pPr>
          <a:r>
            <a:rPr lang="en-US" dirty="0"/>
            <a:t>Updating the weights.</a:t>
          </a:r>
        </a:p>
        <a:p>
          <a:pPr>
            <a:lnSpc>
              <a:spcPct val="100000"/>
            </a:lnSpc>
          </a:pPr>
          <a:r>
            <a:rPr lang="en-US" dirty="0"/>
            <a:t>Calculating separations.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RESULT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Running test case(s).</a:t>
          </a:r>
        </a:p>
        <a:p>
          <a:pPr>
            <a:lnSpc>
              <a:spcPct val="100000"/>
            </a:lnSpc>
          </a:pPr>
          <a:r>
            <a:rPr lang="en-US" dirty="0"/>
            <a:t>Displaying outputs.</a:t>
          </a:r>
        </a:p>
        <a:p>
          <a:pPr>
            <a:lnSpc>
              <a:spcPct val="100000"/>
            </a:lnSpc>
          </a:pPr>
          <a:r>
            <a:rPr lang="en-US" dirty="0"/>
            <a:t>Validating the model developed.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138974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366545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OBJECTIVE</a:t>
          </a:r>
        </a:p>
      </dsp:txBody>
      <dsp:txXfrm>
        <a:off x="9279" y="1366545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1898047"/>
          <a:ext cx="3085109" cy="1677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Gathering data.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Developing methods &amp; functions.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Obtaining result.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9279" y="1898047"/>
        <a:ext cx="3085109" cy="1677728"/>
      </dsp:txXfrm>
    </dsp:sp>
    <dsp:sp modelId="{210823F6-AC1A-46E3-9D99-A319DF497539}">
      <dsp:nvSpPr>
        <dsp:cNvPr id="0" name=""/>
        <dsp:cNvSpPr/>
      </dsp:nvSpPr>
      <dsp:spPr>
        <a:xfrm>
          <a:off x="4636943" y="138974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366545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IMPLEMENT</a:t>
          </a:r>
        </a:p>
      </dsp:txBody>
      <dsp:txXfrm>
        <a:off x="3634282" y="1366545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1898047"/>
          <a:ext cx="3085109" cy="1677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Converting data into array.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Calculating the distances.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Updating the weights.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Calculating separations.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634282" y="1898047"/>
        <a:ext cx="3085109" cy="1677728"/>
      </dsp:txXfrm>
    </dsp:sp>
    <dsp:sp modelId="{B0A3ABD2-C471-4A21-8AEF-3843C86919E1}">
      <dsp:nvSpPr>
        <dsp:cNvPr id="0" name=""/>
        <dsp:cNvSpPr/>
      </dsp:nvSpPr>
      <dsp:spPr>
        <a:xfrm>
          <a:off x="8261946" y="138974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366545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RESULT</a:t>
          </a:r>
        </a:p>
      </dsp:txBody>
      <dsp:txXfrm>
        <a:off x="7259286" y="1366545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1898047"/>
          <a:ext cx="3085109" cy="1677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Running test case(s).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Displaying outputs.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Validating the model developed.</a:t>
          </a:r>
        </a:p>
      </dsp:txBody>
      <dsp:txXfrm>
        <a:off x="7259286" y="1898047"/>
        <a:ext cx="3085109" cy="1677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mailto:bhaskarachalla054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Wine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-The Sommelier </a:t>
            </a:r>
            <a:r>
              <a:rPr lang="en-US" dirty="0">
                <a:solidFill>
                  <a:srgbClr val="5792BA"/>
                </a:solidFill>
              </a:rPr>
              <a:t>P</a:t>
            </a:r>
            <a:r>
              <a:rPr lang="en-US" sz="2300" dirty="0">
                <a:solidFill>
                  <a:srgbClr val="5792BA"/>
                </a:solidFill>
              </a:rPr>
              <a:t>roblem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010C-2C77-F75E-FA97-EE6234F0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Initialization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BD8F-57B6-3D3E-1471-56FA69AF2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</a:rPr>
              <a:t>The first function involves generating</a:t>
            </a:r>
            <a:r>
              <a:rPr lang="en-US" b="0" dirty="0">
                <a:solidFill>
                  <a:srgbClr val="FFFFFF"/>
                </a:solidFill>
                <a:effectLst/>
              </a:rPr>
              <a:t> random weights for each attribute. These weights are used in the weighted distance calculations to determine the importance of each attribute.</a:t>
            </a:r>
          </a:p>
          <a:p>
            <a:endParaRPr lang="en-US" b="0" dirty="0">
              <a:solidFill>
                <a:srgbClr val="FFFFFF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AD07D-814C-AFA4-DBA1-43933006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57" y="3933824"/>
            <a:ext cx="4572638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7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7AD4-6A52-A1EA-AD33-FFDC9E7C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Centroids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78CB1-F3C6-186C-5024-06AB0A5E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Given a set of groups (cluster assignments) in matrix S(which is obtained further), this function calculates the </a:t>
            </a:r>
            <a:r>
              <a:rPr lang="en-US" b="1" dirty="0">
                <a:solidFill>
                  <a:srgbClr val="FFFFFF"/>
                </a:solidFill>
                <a:effectLst/>
              </a:rPr>
              <a:t>centroids</a:t>
            </a:r>
            <a:r>
              <a:rPr lang="en-US" b="0" dirty="0">
                <a:solidFill>
                  <a:srgbClr val="FFFFFF"/>
                </a:solidFill>
                <a:effectLst/>
              </a:rPr>
              <a:t>(the “mean</a:t>
            </a:r>
            <a:r>
              <a:rPr lang="en-US" dirty="0">
                <a:solidFill>
                  <a:srgbClr val="FFFFFF"/>
                </a:solidFill>
                <a:effectLst/>
              </a:rPr>
              <a:t>”</a:t>
            </a:r>
            <a:r>
              <a:rPr lang="en-US" b="0" dirty="0">
                <a:solidFill>
                  <a:srgbClr val="FFFFFF"/>
                </a:solidFill>
                <a:effectLst/>
              </a:rPr>
              <a:t> wine in each group). It returns the updated centroids, which will be used to improve the clusters.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E5616-B963-12FD-C407-0DCFD5541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40" y="3552512"/>
            <a:ext cx="6430272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3F46C-731D-F239-6FEB-C8EB79A1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3516"/>
            <a:ext cx="10353762" cy="678426"/>
          </a:xfrm>
        </p:spPr>
        <p:txBody>
          <a:bodyPr>
            <a:normAutofit fontScale="90000"/>
          </a:bodyPr>
          <a:lstStyle/>
          <a:p>
            <a:r>
              <a:rPr lang="en-US" dirty="0"/>
              <a:t>Separation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8ED65-0AF3-D3B8-FF4B-135137FF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1884"/>
            <a:ext cx="10353762" cy="4729315"/>
          </a:xfrm>
        </p:spPr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These functions calculate the </a:t>
            </a:r>
            <a:r>
              <a:rPr lang="en-US" b="1" dirty="0">
                <a:solidFill>
                  <a:srgbClr val="FFFFFF"/>
                </a:solidFill>
                <a:effectLst/>
              </a:rPr>
              <a:t>separation within clusters</a:t>
            </a:r>
            <a:r>
              <a:rPr lang="en-US" b="0" dirty="0">
                <a:solidFill>
                  <a:srgbClr val="FFFFFF"/>
                </a:solidFill>
                <a:effectLst/>
              </a:rPr>
              <a:t> and </a:t>
            </a:r>
            <a:r>
              <a:rPr lang="en-US" b="1" dirty="0">
                <a:solidFill>
                  <a:srgbClr val="FFFFFF"/>
                </a:solidFill>
                <a:effectLst/>
              </a:rPr>
              <a:t>separation between clusters</a:t>
            </a:r>
            <a:r>
              <a:rPr lang="en-US" b="0" dirty="0">
                <a:solidFill>
                  <a:srgbClr val="FFFFFF"/>
                </a:solidFill>
                <a:effectLst/>
              </a:rPr>
              <a:t>. Separation within refers to how close the wines in a cluster are to each other, </a:t>
            </a:r>
          </a:p>
          <a:p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dirty="0">
              <a:solidFill>
                <a:srgbClr val="FFFFFF"/>
              </a:solidFill>
              <a:effectLst/>
            </a:endParaRPr>
          </a:p>
          <a:p>
            <a:r>
              <a:rPr lang="en-US" dirty="0">
                <a:solidFill>
                  <a:srgbClr val="FFFFFF"/>
                </a:solidFill>
                <a:effectLst/>
              </a:rPr>
              <a:t>W</a:t>
            </a:r>
            <a:r>
              <a:rPr lang="en-US" b="0" dirty="0">
                <a:solidFill>
                  <a:srgbClr val="FFFFFF"/>
                </a:solidFill>
                <a:effectLst/>
              </a:rPr>
              <a:t>hile separation between measures how far apart the clusters are from each other. These metrics help in updating the clusters and improving the model.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676D8-CCC3-8D4F-D249-C3F56555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995" y="5312360"/>
            <a:ext cx="7502010" cy="125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6826D-0123-A718-EF24-744468A7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621" y="2345933"/>
            <a:ext cx="6570109" cy="15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4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D3C1-54EB-FE2F-FA47-C6BBCBD0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6645"/>
            <a:ext cx="10353762" cy="727587"/>
          </a:xfrm>
        </p:spPr>
        <p:txBody>
          <a:bodyPr/>
          <a:lstStyle/>
          <a:p>
            <a:r>
              <a:rPr lang="en-US" dirty="0"/>
              <a:t>Getting Groups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892B5-D674-37DE-773C-E9099BCD5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24232"/>
            <a:ext cx="10353762" cy="5737123"/>
          </a:xfrm>
        </p:spPr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This is the main clustering function. It assigns each wine to one of the K clusters by calculating the weighted distances and updates the cluster assignments (S). It runs multiple iterations until the groups (S) stabilize.</a:t>
            </a:r>
          </a:p>
          <a:p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b="0" dirty="0">
              <a:solidFill>
                <a:srgbClr val="FFFFFF"/>
              </a:solidFill>
              <a:effectLst/>
            </a:endParaRPr>
          </a:p>
          <a:p>
            <a:endParaRPr lang="en-US" b="0" dirty="0">
              <a:solidFill>
                <a:srgbClr val="FFFFFF"/>
              </a:solidFill>
              <a:effectLst/>
            </a:endParaRPr>
          </a:p>
          <a:p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b="0" dirty="0">
              <a:solidFill>
                <a:srgbClr val="FFFFFF"/>
              </a:solidFill>
              <a:effectLst/>
            </a:endParaRP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F5E03-EBA4-D8F5-E90C-E8FFEE9D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82" y="2288916"/>
            <a:ext cx="8347588" cy="413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5288-9EEB-8E1C-6D5D-BE8FDD1B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Weights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3455D-18D5-68AF-35CC-B3E126DD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Updates the weights of the attributes based on the separations within and between clusters. This step ensures that attributes that are more important for distinguishing between clusters get more weight.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070F4-89D9-5B52-A9E1-BCC712E1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82" y="3933824"/>
            <a:ext cx="618258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2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71E8-538D-4DA6-A973-127AE708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Run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8E9C2-972D-6C44-B1A0-B8C737C74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The </a:t>
            </a:r>
            <a:r>
              <a:rPr lang="en-US" b="0" dirty="0" err="1">
                <a:solidFill>
                  <a:srgbClr val="FFFFFF"/>
                </a:solidFill>
                <a:effectLst/>
              </a:rPr>
              <a:t>run_test</a:t>
            </a:r>
            <a:r>
              <a:rPr lang="en-US" b="0" dirty="0">
                <a:solidFill>
                  <a:srgbClr val="FFFFFF"/>
                </a:solidFill>
                <a:effectLst/>
              </a:rPr>
              <a:t> function runs this entire clustering process for different values of K (from 2 to 10) and prints the cluster assignments (in terms of the frequency of wines in each group).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1EF90-18CC-77C3-3F8F-D90BF247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1" y="3429000"/>
            <a:ext cx="6878010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F28D-2745-CFDA-0D84-B0E9BC93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3383"/>
            <a:ext cx="10353762" cy="1257300"/>
          </a:xfrm>
        </p:spPr>
        <p:txBody>
          <a:bodyPr/>
          <a:lstStyle/>
          <a:p>
            <a:r>
              <a:rPr lang="en-US" dirty="0"/>
              <a:t>Test Cases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5DAE1-A1BD-F72F-18A0-7C3FFBC60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53" y="1630683"/>
            <a:ext cx="2311186" cy="47916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8E7F0-AF2A-1860-1836-101E023FA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629" y="1419532"/>
            <a:ext cx="2311252" cy="50650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B17835-1B26-A3DA-2E2E-BF42639F0FCB}"/>
              </a:ext>
            </a:extLst>
          </p:cNvPr>
          <p:cNvSpPr txBox="1">
            <a:spLocks/>
          </p:cNvSpPr>
          <p:nvPr/>
        </p:nvSpPr>
        <p:spPr>
          <a:xfrm>
            <a:off x="211263" y="1630683"/>
            <a:ext cx="3362632" cy="7710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Data_set-1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07784E-4230-47BF-3548-1F03D90A4BE0}"/>
              </a:ext>
            </a:extLst>
          </p:cNvPr>
          <p:cNvSpPr txBox="1">
            <a:spLocks/>
          </p:cNvSpPr>
          <p:nvPr/>
        </p:nvSpPr>
        <p:spPr>
          <a:xfrm>
            <a:off x="5903600" y="1634370"/>
            <a:ext cx="3058029" cy="73539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Data_set-2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335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947B4-F151-0CEF-7350-A3457183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71700"/>
            <a:ext cx="10353762" cy="12573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Thank You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8C10-D3F6-1399-0222-3F38419B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723" y="4247535"/>
            <a:ext cx="4158834" cy="1543664"/>
          </a:xfrm>
        </p:spPr>
        <p:txBody>
          <a:bodyPr>
            <a:normAutofit fontScale="77500" lnSpcReduction="20000"/>
          </a:bodyPr>
          <a:lstStyle/>
          <a:p>
            <a:pPr marL="36900" indent="0">
              <a:buNone/>
            </a:pPr>
            <a:r>
              <a:rPr lang="en-US" dirty="0">
                <a:latin typeface="Arial Black" panose="020B0A04020102020204" pitchFamily="34" charset="0"/>
              </a:rPr>
              <a:t>Presented by</a:t>
            </a:r>
            <a:r>
              <a:rPr lang="en-US" dirty="0"/>
              <a:t>:</a:t>
            </a:r>
          </a:p>
          <a:p>
            <a:pPr marL="414000" lvl="1" indent="0">
              <a:buNone/>
            </a:pPr>
            <a:r>
              <a:rPr lang="en-US" dirty="0"/>
              <a:t>Venkata Sai Bhaskar Achalla</a:t>
            </a:r>
          </a:p>
          <a:p>
            <a:pPr marL="414000" lvl="1" indent="0">
              <a:buNone/>
            </a:pPr>
            <a:r>
              <a:rPr lang="en-US" dirty="0"/>
              <a:t>Mail: </a:t>
            </a:r>
            <a:r>
              <a:rPr lang="en-US" dirty="0">
                <a:hlinkClick r:id="rId2"/>
              </a:rPr>
              <a:t>bhaskarachalla054@gmail.com</a:t>
            </a:r>
            <a:endParaRPr lang="en-US" dirty="0"/>
          </a:p>
          <a:p>
            <a:pPr marL="414000" lvl="1" indent="0">
              <a:buNone/>
            </a:pPr>
            <a:r>
              <a:rPr lang="en-US" dirty="0" err="1"/>
              <a:t>Ph.No</a:t>
            </a:r>
            <a:r>
              <a:rPr lang="en-US" dirty="0"/>
              <a:t>: +91-8523078272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5" name="Graphic 4" descr="Presentation with pie chart with solid fill">
            <a:extLst>
              <a:ext uri="{FF2B5EF4-FFF2-40B4-BE49-F238E27FC236}">
                <a16:creationId xmlns:a16="http://schemas.microsoft.com/office/drawing/2014/main" id="{644CAE73-2E6C-B7D1-B62C-2A7DC71EC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2644" y="625577"/>
            <a:ext cx="1725561" cy="1725561"/>
          </a:xfrm>
          <a:prstGeom prst="rect">
            <a:avLst/>
          </a:prstGeom>
        </p:spPr>
      </p:pic>
      <p:pic>
        <p:nvPicPr>
          <p:cNvPr id="7" name="Graphic 6" descr="Stars with solid fill">
            <a:extLst>
              <a:ext uri="{FF2B5EF4-FFF2-40B4-BE49-F238E27FC236}">
                <a16:creationId xmlns:a16="http://schemas.microsoft.com/office/drawing/2014/main" id="{D43B3FBF-C9B9-14E8-8F8E-9F49F7351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3611" y="4412226"/>
            <a:ext cx="1378973" cy="1378973"/>
          </a:xfrm>
          <a:prstGeom prst="rect">
            <a:avLst/>
          </a:prstGeom>
        </p:spPr>
      </p:pic>
      <p:pic>
        <p:nvPicPr>
          <p:cNvPr id="9" name="Graphic 8" descr="Classroom with solid fill">
            <a:extLst>
              <a:ext uri="{FF2B5EF4-FFF2-40B4-BE49-F238E27FC236}">
                <a16:creationId xmlns:a16="http://schemas.microsoft.com/office/drawing/2014/main" id="{C4E7E5B1-6AD4-A34F-1035-CFBD15ADAD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732" y="805017"/>
            <a:ext cx="1366683" cy="13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Grouping Wine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19159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78F0-DB99-D864-D346-CF057754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Phase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849FD-69A9-553C-EC03-269E96F8C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Libraries necessary:</a:t>
            </a:r>
          </a:p>
          <a:p>
            <a:pPr lvl="1"/>
            <a:r>
              <a:rPr lang="en-IN" dirty="0" err="1"/>
              <a:t>Numpy</a:t>
            </a:r>
            <a:r>
              <a:rPr lang="en-IN" dirty="0"/>
              <a:t>: Used for numerical processing of the data like getting an array, matrices etc.</a:t>
            </a:r>
          </a:p>
          <a:p>
            <a:pPr lvl="1"/>
            <a:r>
              <a:rPr lang="en-IN" dirty="0" err="1"/>
              <a:t>Numpy.linalg.norm</a:t>
            </a:r>
            <a:r>
              <a:rPr lang="en-IN" dirty="0"/>
              <a:t>: For calculating norms(magnitudes of vectors to be specific).</a:t>
            </a:r>
          </a:p>
          <a:p>
            <a:pPr lvl="1"/>
            <a:r>
              <a:rPr lang="en-IN" dirty="0"/>
              <a:t>CSV: For reading a CSV file directly.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3A6D3-ADA1-A9AA-66E7-C7BE1DA5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247" y="4343197"/>
            <a:ext cx="522995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D5A2-5B8E-FAAA-50A3-F5665F2E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&amp;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3C86-140D-8F2E-5A59-39C58AF73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 class named matrix() which has different methods as mentioned.</a:t>
            </a:r>
          </a:p>
          <a:p>
            <a:pPr lvl="1"/>
            <a:r>
              <a:rPr lang="en-US" dirty="0"/>
              <a:t>Initializing the class using the constructor for assigning and accessing the array_2d(each row represents a wine, and each column represents attributes) parameter and loading the data into the array_2d.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B29C2-C814-97F7-7803-B79C04ADD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64" y="3933824"/>
            <a:ext cx="9272424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A2C6-50CB-84B6-535F-CE2136F3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Loading… CSV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ECE4-833A-D0A8-17FB-E723461C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the csv file as required and converting it’s rows as an array_2d as required:</a:t>
            </a:r>
          </a:p>
          <a:p>
            <a:pPr lvl="1"/>
            <a:r>
              <a:rPr lang="en-US" dirty="0"/>
              <a:t>This loaded file is to used by the constructor mentioned in the previous slide which gets us the required array_2d from the loaded data here;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F4289-3BDD-EED9-0FEF-0FDF6B13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698" y="3933824"/>
            <a:ext cx="631595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3CBC-EA31-EBE8-E362-95603F13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3"/>
            <a:ext cx="10353762" cy="851823"/>
          </a:xfrm>
        </p:spPr>
        <p:txBody>
          <a:bodyPr/>
          <a:lstStyle/>
          <a:p>
            <a:r>
              <a:rPr lang="en-US" dirty="0"/>
              <a:t>Standardizing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1B915-C202-7036-B45A-2707143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6347"/>
            <a:ext cx="10353762" cy="3714749"/>
          </a:xfrm>
        </p:spPr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Standardizes the data so that each attribute has equal weight. This ensures that attributes like “alcohol content” (which may have larger numbers) don't dominate smaller attributes like “color intensity”.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this standardizing, every column in the data, is done on the array_2d that we got from the previous step;</a:t>
            </a:r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7161F-FD71-FAB3-5F1F-3009F637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02" y="4846126"/>
            <a:ext cx="8878539" cy="1457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9DAAB-0B73-454D-8730-0EC09B81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459" y="2829738"/>
            <a:ext cx="3392427" cy="9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1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843-153B-BCB6-0CF5-5F8509C2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Distance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CC9B-4C99-F56D-FF32-1A86E9124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standardizing the data we need to calculate the distance(more specifically Euclidean)</a:t>
            </a:r>
            <a:r>
              <a:rPr lang="en-US" b="0" dirty="0">
                <a:solidFill>
                  <a:srgbClr val="FFFFFF"/>
                </a:solidFill>
                <a:effectLst/>
              </a:rPr>
              <a:t>between a specified wine (</a:t>
            </a:r>
            <a:r>
              <a:rPr lang="en-US" b="0" dirty="0" err="1">
                <a:solidFill>
                  <a:srgbClr val="FFFFFF"/>
                </a:solidFill>
                <a:effectLst/>
              </a:rPr>
              <a:t>row_i</a:t>
            </a:r>
            <a:r>
              <a:rPr lang="en-US" b="0" dirty="0">
                <a:solidFill>
                  <a:srgbClr val="FFFFFF"/>
                </a:solidFill>
                <a:effectLst/>
              </a:rPr>
              <a:t>) and all other wines in a different matrix(</a:t>
            </a:r>
            <a:r>
              <a:rPr lang="en-US" b="0" dirty="0" err="1">
                <a:solidFill>
                  <a:srgbClr val="FFFFFF"/>
                </a:solidFill>
                <a:effectLst/>
              </a:rPr>
              <a:t>other_matrix</a:t>
            </a:r>
            <a:r>
              <a:rPr lang="en-US" b="0" dirty="0">
                <a:solidFill>
                  <a:srgbClr val="FFFFFF"/>
                </a:solidFill>
                <a:effectLst/>
              </a:rPr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More details of the </a:t>
            </a:r>
            <a:r>
              <a:rPr lang="en-US" dirty="0" err="1"/>
              <a:t>other_matrix</a:t>
            </a:r>
            <a:r>
              <a:rPr lang="en-US" dirty="0"/>
              <a:t> are understood as we move further;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7B1D1-1743-EBB5-C909-B229E0AAD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9" y="4022315"/>
            <a:ext cx="6563641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91775A-FDF8-30D0-09BA-DC644787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489" y="3933824"/>
            <a:ext cx="299126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36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6858-B837-F967-AE41-937DF755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7537"/>
            <a:ext cx="10353762" cy="1257300"/>
          </a:xfrm>
        </p:spPr>
        <p:txBody>
          <a:bodyPr/>
          <a:lstStyle/>
          <a:p>
            <a:r>
              <a:rPr lang="en-US" dirty="0"/>
              <a:t>Weighted Distances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FBA3-F21A-6094-2115-40062AB7D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64" y="1252320"/>
            <a:ext cx="10677621" cy="5171768"/>
          </a:xfrm>
        </p:spPr>
        <p:txBody>
          <a:bodyPr>
            <a:normAutofit/>
          </a:bodyPr>
          <a:lstStyle/>
          <a:p>
            <a:r>
              <a:rPr lang="en-US" dirty="0"/>
              <a:t>This method calculates the weighted distances </a:t>
            </a:r>
            <a:r>
              <a:rPr lang="en-US" b="0" dirty="0">
                <a:solidFill>
                  <a:srgbClr val="FFFFFF"/>
                </a:solidFill>
                <a:effectLst/>
              </a:rPr>
              <a:t>where each attribute can have a different importance (weight) during distance calculation</a:t>
            </a:r>
            <a:r>
              <a:rPr lang="en-US" dirty="0"/>
              <a:t>: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It’s clear that here the calculated distances are the multiplied by the weights that we obtain, and hence the implementation is similar to the previous step;</a:t>
            </a:r>
          </a:p>
          <a:p>
            <a:endParaRPr lang="en-US" dirty="0"/>
          </a:p>
          <a:p>
            <a:pPr marL="3690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Where reshaping is done to convert into column vector.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EC537-B0FA-6A26-515A-044EB86D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799" y="2198046"/>
            <a:ext cx="2786402" cy="1030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97DEF-2201-AAD9-4CAF-22E19FBE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900" y="4198828"/>
            <a:ext cx="5379551" cy="12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7B60-D999-FAA4-4E2E-BF21D648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calculation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F681-63C8-18EA-675C-2AB1B536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effectLst/>
              </a:rPr>
              <a:t>We count</a:t>
            </a:r>
            <a:r>
              <a:rPr lang="en-US" b="0" dirty="0">
                <a:solidFill>
                  <a:srgbClr val="FFFFFF"/>
                </a:solidFill>
                <a:effectLst/>
              </a:rPr>
              <a:t> the frequency of each value in the matrix. It’s useful for determining how many wines belong to each group once clustering is complete.</a:t>
            </a:r>
          </a:p>
          <a:p>
            <a:endParaRPr lang="en-US" b="0" dirty="0">
              <a:solidFill>
                <a:srgbClr val="FFFFFF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4DDE-1A8C-FB99-1312-BB4214CF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1" y="3584933"/>
            <a:ext cx="74866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78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{086F0E1E-0E9E-4A3B-B4C2-91694B96762D}tf11665031_win32</Template>
  <TotalTime>187</TotalTime>
  <Words>693</Words>
  <Application>Microsoft Office PowerPoint</Application>
  <PresentationFormat>Widescreen</PresentationFormat>
  <Paragraphs>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 Black</vt:lpstr>
      <vt:lpstr>Arial Nova</vt:lpstr>
      <vt:lpstr>Arial Nova Light</vt:lpstr>
      <vt:lpstr>Wingdings 2</vt:lpstr>
      <vt:lpstr>SlateVTI</vt:lpstr>
      <vt:lpstr>Wine Clustering</vt:lpstr>
      <vt:lpstr>Grouping Wine </vt:lpstr>
      <vt:lpstr>Initial Phase</vt:lpstr>
      <vt:lpstr>Classes &amp; Methods</vt:lpstr>
      <vt:lpstr>Loading… CSV</vt:lpstr>
      <vt:lpstr>Standardizing </vt:lpstr>
      <vt:lpstr>Getting Distance</vt:lpstr>
      <vt:lpstr>Weighted Distances</vt:lpstr>
      <vt:lpstr>Frequency calculation</vt:lpstr>
      <vt:lpstr>Functions Initialization</vt:lpstr>
      <vt:lpstr>Obtain Centroids</vt:lpstr>
      <vt:lpstr>Separation Functions</vt:lpstr>
      <vt:lpstr>Getting Groups </vt:lpstr>
      <vt:lpstr>Updated Weights</vt:lpstr>
      <vt:lpstr>Final Run</vt:lpstr>
      <vt:lpstr>Test Cases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Bhaskar Achalla</dc:creator>
  <cp:lastModifiedBy>Bhaskar Achalla</cp:lastModifiedBy>
  <cp:revision>7</cp:revision>
  <dcterms:created xsi:type="dcterms:W3CDTF">2024-10-10T12:27:56Z</dcterms:created>
  <dcterms:modified xsi:type="dcterms:W3CDTF">2024-10-12T05:54:51Z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